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2" r:id="rId3"/>
    <p:sldId id="268" r:id="rId4"/>
    <p:sldId id="270" r:id="rId5"/>
    <p:sldId id="271" r:id="rId6"/>
    <p:sldId id="257" r:id="rId7"/>
    <p:sldId id="273" r:id="rId8"/>
    <p:sldId id="274" r:id="rId9"/>
    <p:sldId id="27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A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0FA1F-B2E5-47D0-AE04-26B22DC3E7EF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231D9-BE0F-46B3-A6B4-D294DADE5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0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95CDE-7D3F-4EEE-A5FD-D38BD44FB3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noProof="0" dirty="0"/>
              <a:t>Presentation</a:t>
            </a:r>
            <a:r>
              <a:rPr lang="cs-CZ" dirty="0"/>
              <a:t> Name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13E1F6-0373-4D26-9411-822FDE2C7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2D0CCD-7553-469E-AB1F-FDBD8301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BA08-76A4-45A1-B20F-321EA672A129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3B1840-F753-4773-A550-C3AA2BF6A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5B38BE-83A1-49B9-9E5D-92D17A2A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kreslení&#10;&#10;Popis byl vytvořen automaticky">
            <a:extLst>
              <a:ext uri="{FF2B5EF4-FFF2-40B4-BE49-F238E27FC236}">
                <a16:creationId xmlns:a16="http://schemas.microsoft.com/office/drawing/2014/main" id="{EE49ED7F-86BD-4AF9-BA2E-79C84AEF3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779" y="745862"/>
            <a:ext cx="2880000" cy="37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3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E86CD5-AF18-44F9-9E32-6B3599EA4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DD80430-9BAE-4111-B776-5E56E2C2D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716A787-6BD3-4EC9-BBFD-823D4476A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E2B9BE-09E4-4F74-A504-E250F8D1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7E0F-28BB-4C42-B383-B7A01FBB29D0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EFA07A-4C3E-44E4-BF26-9B34D14F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A55A5DF-B455-47F5-9535-6AF0E18E4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24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EBFDE-69C0-4C4E-B0F5-DFC9D2EE2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015460-D531-4220-B152-B54EB871C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884BAF-7333-4E16-9BC6-82B44E2C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7A65E-6DE9-4954-97A3-9A4E685EA3B2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542A9D-B54C-438B-AE8B-5A2440ED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6D26EC-36B0-4378-ABAB-820CB92E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573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87B4388-AE07-451F-B68F-E7E04CA04D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90449"/>
            <a:ext cx="2628900" cy="568651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2589E2D-9D4F-493F-9828-B7D1C9513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90451"/>
            <a:ext cx="7734300" cy="568651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47D2EF-8E18-4D8C-9D43-6BCABA7D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8532-81BF-4D49-9CF2-E2CDE8C0952A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A99B1C-BEA6-4DD6-AF42-18C1C7E0D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BFDF81-6E69-484C-98A8-4CA9D016E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27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DE254D-D519-43BF-B9C3-BB8BFA21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737E08-209F-4FCB-8E53-73B92D587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280B2A-8651-4D4C-BEE7-2EC33B45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F86-5484-4F30-A8D3-BDEC735635AF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FC891E-9B03-493A-8D19-A3ED6341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1F9E34-49D8-444B-A7D7-C996D3E0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58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A6C713-0439-44F1-943A-1943632B7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38DE0F-C2E3-4E03-9E83-20E68EFD6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B4FBED-F9E0-4E6D-A93F-A1CE92120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2F2D-738D-4C11-81ED-B2A4A23853C4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AC0393-5E4C-4539-B7BC-7D9E033D7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C67E89-0561-4F47-936A-7F2CDE688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96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9F7526-52D2-4678-87E6-797180F76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AAC210-9BEC-4BCC-86A5-6AA8010ED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F29D-6052-460F-8406-3043FA32B6E1}" type="datetime4">
              <a:rPr lang="en-US" smtClean="0"/>
              <a:t>June 17, 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E8404F8-58C7-463A-8A9C-093D09EB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52A551C-3072-4F31-A4DF-2F052B5B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31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3130BAB-B9D5-4552-8857-D95BF2BE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810C-53B3-4A29-8384-2C2AE835AC7D}" type="datetime4">
              <a:rPr lang="en-US" smtClean="0"/>
              <a:t>June 17, 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2AEF46C-FF22-4176-9E52-17FAD6042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9D36E3-CD23-40AB-932D-628C7F5F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10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plně Praznd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2D0CCD-7553-469E-AB1F-FDBD8301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D23-3E80-41AF-85B6-64B8D17664BC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3B1840-F753-4773-A550-C3AA2BF6A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5B38BE-83A1-49B9-9E5D-92D17A2A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  <p:pic>
        <p:nvPicPr>
          <p:cNvPr id="1027" name="Obrázek 3">
            <a:extLst>
              <a:ext uri="{FF2B5EF4-FFF2-40B4-BE49-F238E27FC236}">
                <a16:creationId xmlns:a16="http://schemas.microsoft.com/office/drawing/2014/main" id="{0F1EB1E1-DE65-4D59-A012-20128F5FF7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Obrázek 2">
            <a:extLst>
              <a:ext uri="{FF2B5EF4-FFF2-40B4-BE49-F238E27FC236}">
                <a16:creationId xmlns:a16="http://schemas.microsoft.com/office/drawing/2014/main" id="{B9D7D85C-FCCC-4F94-A3C5-926C5FAA48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Obrázek 1">
            <a:extLst>
              <a:ext uri="{FF2B5EF4-FFF2-40B4-BE49-F238E27FC236}">
                <a16:creationId xmlns:a16="http://schemas.microsoft.com/office/drawing/2014/main" id="{E21353AA-E784-4A94-8BC2-C67B9D6F77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60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48CB7-7E79-443B-BD32-E7D11B5F8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72DD28-102E-47D0-B0A5-FE981D711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02C048-EDCC-4901-915B-5CF8BF2E9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980158F-070A-4B21-B60F-9D0012476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DE2C-267B-4BF1-9B24-FBC7870F0431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C92A22-C52B-486C-ACCF-C2620777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84A5D01-CE65-4455-A177-9C87CCE0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6F03B-9E4C-4E7E-B082-0C4867830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82138"/>
            <a:ext cx="10515600" cy="120855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CEBE05E-642B-4167-A111-8A75217D2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4F660AE-1E35-43AF-8257-6EDEF142D17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9160022-F7D1-49D2-976E-EF3AB882A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91884E6-3AEF-4DBE-9E0C-442A85513AD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9CAFE58-7D34-4265-B36D-F83F0C63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334F-4468-494E-8823-41860FD870F7}" type="datetime4">
              <a:rPr lang="en-US" smtClean="0"/>
              <a:t>June 17, 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2D2AC07-7C73-4316-B784-79F2DABB7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63B40F8-2090-4E05-8B93-10ACB293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09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66440-557D-471B-97BE-38D60452C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DDD2C3-18C6-4275-A180-82FC66CE5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9209E1C-579B-4F99-A7EF-F4795DACA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4C33C66-0D5C-488E-8ED7-4258C70B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46B2-3BF8-41CA-B754-077B527AB983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41A3A7-DB1C-42D2-A9EC-CC775B85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ANOVA Template presentation v0.1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CC08ED-5B4A-4E66-A191-9E88A45A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859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A6A937A-A042-495A-9B6D-CFF70EFA7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1216"/>
            <a:ext cx="10515600" cy="1219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4223AE-B526-49B5-AF1D-6E40974EE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C3B484-701A-4C30-A146-C7FB1A797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0358"/>
            <a:ext cx="2241000" cy="301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B2AF"/>
                </a:solidFill>
              </a:defRPr>
            </a:lvl1pPr>
          </a:lstStyle>
          <a:p>
            <a:fld id="{8C360320-61FB-4A79-A77A-01C8AF4B7E5E}" type="datetime4">
              <a:rPr lang="en-US" smtClean="0"/>
              <a:t>June 17, 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9A8B45-2923-4506-A54D-A7BC04C78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465" y="6420358"/>
            <a:ext cx="5577840" cy="301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B2AF"/>
                </a:solidFill>
              </a:defRPr>
            </a:lvl1pPr>
          </a:lstStyle>
          <a:p>
            <a:r>
              <a:rPr lang="cs-CZ"/>
              <a:t>ANOVA Template presentation v0.1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6FED71-45D5-45E1-AADA-181BDC9DE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800" y="6420358"/>
            <a:ext cx="2241000" cy="301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B2AF"/>
                </a:solidFill>
              </a:defRPr>
            </a:lvl1pPr>
          </a:lstStyle>
          <a:p>
            <a:fld id="{6389E3FE-8439-45E3-B346-7DB13CEFED41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kreslení&#10;&#10;Popis byl vytvořen automaticky">
            <a:extLst>
              <a:ext uri="{FF2B5EF4-FFF2-40B4-BE49-F238E27FC236}">
                <a16:creationId xmlns:a16="http://schemas.microsoft.com/office/drawing/2014/main" id="{A83BDE26-4481-405A-8B93-6E94E297F31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421" y="184788"/>
            <a:ext cx="1800000" cy="235321"/>
          </a:xfrm>
          <a:prstGeom prst="rect">
            <a:avLst/>
          </a:prstGeom>
        </p:spPr>
      </p:pic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ECC18816-0B8D-4433-A32B-E02E5D31E756}"/>
              </a:ext>
            </a:extLst>
          </p:cNvPr>
          <p:cNvCxnSpPr>
            <a:cxnSpLocks/>
          </p:cNvCxnSpPr>
          <p:nvPr/>
        </p:nvCxnSpPr>
        <p:spPr>
          <a:xfrm>
            <a:off x="696000" y="6420358"/>
            <a:ext cx="10800000" cy="0"/>
          </a:xfrm>
          <a:prstGeom prst="line">
            <a:avLst/>
          </a:prstGeom>
          <a:ln w="19050">
            <a:solidFill>
              <a:srgbClr val="00B2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2C4A1F29-7521-4B48-8BAC-6E4AAEC9C360}"/>
              </a:ext>
            </a:extLst>
          </p:cNvPr>
          <p:cNvCxnSpPr>
            <a:cxnSpLocks/>
          </p:cNvCxnSpPr>
          <p:nvPr/>
        </p:nvCxnSpPr>
        <p:spPr>
          <a:xfrm>
            <a:off x="696000" y="471216"/>
            <a:ext cx="10800000" cy="0"/>
          </a:xfrm>
          <a:prstGeom prst="line">
            <a:avLst/>
          </a:prstGeom>
          <a:ln w="19050">
            <a:solidFill>
              <a:srgbClr val="00B2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 descr="Obsah obrázku kreslení&#10;&#10;Popis byl vytvořen automaticky">
            <a:extLst>
              <a:ext uri="{FF2B5EF4-FFF2-40B4-BE49-F238E27FC236}">
                <a16:creationId xmlns:a16="http://schemas.microsoft.com/office/drawing/2014/main" id="{A640C52F-CAF6-4FFA-B30C-97D5E129C1E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421" y="184788"/>
            <a:ext cx="1800000" cy="235321"/>
          </a:xfrm>
          <a:prstGeom prst="rect">
            <a:avLst/>
          </a:prstGeom>
        </p:spPr>
      </p:pic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B6E761C4-0FF3-49BC-BE77-6051FDA26A27}"/>
              </a:ext>
            </a:extLst>
          </p:cNvPr>
          <p:cNvCxnSpPr>
            <a:cxnSpLocks/>
          </p:cNvCxnSpPr>
          <p:nvPr/>
        </p:nvCxnSpPr>
        <p:spPr>
          <a:xfrm>
            <a:off x="696000" y="6420358"/>
            <a:ext cx="10800000" cy="0"/>
          </a:xfrm>
          <a:prstGeom prst="line">
            <a:avLst/>
          </a:prstGeom>
          <a:ln w="19050">
            <a:solidFill>
              <a:srgbClr val="00B2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8EB54AC-C8E4-495B-B42D-81CE393D7A96}"/>
              </a:ext>
            </a:extLst>
          </p:cNvPr>
          <p:cNvCxnSpPr>
            <a:cxnSpLocks/>
          </p:cNvCxnSpPr>
          <p:nvPr/>
        </p:nvCxnSpPr>
        <p:spPr>
          <a:xfrm>
            <a:off x="696000" y="471216"/>
            <a:ext cx="10800000" cy="0"/>
          </a:xfrm>
          <a:prstGeom prst="line">
            <a:avLst/>
          </a:prstGeom>
          <a:ln w="19050">
            <a:solidFill>
              <a:srgbClr val="00B2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25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4" r:id="rId7"/>
    <p:sldLayoutId id="2147483665" r:id="rId8"/>
    <p:sldLayoutId id="2147483668" r:id="rId9"/>
    <p:sldLayoutId id="2147483669" r:id="rId10"/>
    <p:sldLayoutId id="2147483670" r:id="rId11"/>
    <p:sldLayoutId id="2147483671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00B2AF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402A33-B8DA-4E93-BF28-AA1F080A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Doporučení pro sběr </a:t>
            </a:r>
            <a:br>
              <a:rPr lang="cs-CZ" dirty="0"/>
            </a:br>
            <a:r>
              <a:rPr lang="cs-CZ" dirty="0"/>
              <a:t>a přípravu dat pro analýzu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2920D6-671E-4DF5-AE7E-52E40427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2BAA8-FD74-4BC0-887B-13DC87C5A8D9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1F6FA5-E9FC-4D7A-91D1-276FBD0F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1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9A6E1E4-EAE6-112B-04B3-3E05CBD0C256}"/>
              </a:ext>
            </a:extLst>
          </p:cNvPr>
          <p:cNvSpPr txBox="1"/>
          <p:nvPr/>
        </p:nvSpPr>
        <p:spPr>
          <a:xfrm>
            <a:off x="2169952" y="3842157"/>
            <a:ext cx="7852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Radka Štěpánová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68B7C4-EC92-431B-960F-82CB5D34FAE3}"/>
              </a:ext>
            </a:extLst>
          </p:cNvPr>
          <p:cNvSpPr txBox="1"/>
          <p:nvPr/>
        </p:nvSpPr>
        <p:spPr>
          <a:xfrm>
            <a:off x="8835775" y="6113124"/>
            <a:ext cx="2855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5BABAD"/>
                </a:solidFill>
              </a:rPr>
              <a:t>Sponzor přednášky Novartis</a:t>
            </a:r>
          </a:p>
          <a:p>
            <a:r>
              <a:rPr lang="en-GB" sz="1800" b="1" dirty="0">
                <a:solidFill>
                  <a:srgbClr val="5BAB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CZ2206160524</a:t>
            </a:r>
            <a:r>
              <a:rPr lang="cs-CZ" b="1" dirty="0">
                <a:solidFill>
                  <a:srgbClr val="5BABA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/06/2022</a:t>
            </a:r>
            <a:endParaRPr lang="en-GB" b="1" dirty="0">
              <a:solidFill>
                <a:srgbClr val="5BAB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388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6F85F-F521-6053-6169-889D2F9CE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 zahájením sběru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E38219-CCE4-71AE-EF0A-EFA17C610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Přesná formulace cílů výzkumu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Metodická chyba – vytváření hypotéz až na základě nasbíraných dat a jejich prověřování na stejných datech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Vhodná je konzultace se statistikem už při plánování analýzy a sběru dat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Příprava vhodného formuláře (nejčastěji Excel souboru)</a:t>
            </a:r>
          </a:p>
          <a:p>
            <a:pPr marL="1143000" lvl="1" indent="-457200"/>
            <a:r>
              <a:rPr lang="cs-CZ" dirty="0"/>
              <a:t>struktura dat</a:t>
            </a:r>
          </a:p>
          <a:p>
            <a:pPr marL="1143000" lvl="1" indent="-457200"/>
            <a:r>
              <a:rPr lang="cs-CZ" dirty="0"/>
              <a:t>sbírané parametry</a:t>
            </a:r>
          </a:p>
          <a:p>
            <a:pPr marL="1143000" lvl="1" indent="-457200"/>
            <a:r>
              <a:rPr lang="cs-CZ" dirty="0"/>
              <a:t>časové body/ návštěvy</a:t>
            </a:r>
          </a:p>
          <a:p>
            <a:pPr marL="1143000" lvl="1" indent="-457200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967BCB-CEA2-C18B-0620-FD6C333B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F86-5484-4F30-A8D3-BDEC735635AF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8718B6-A34E-A4F3-3D63-89D853B0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29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dat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260"/>
            <a:ext cx="10515600" cy="488952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Nastavit a zachovat formát v rámci každého sloupce (text/číslo/datum)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Do jednoho sloupce zadávat pouze jeden údaj (např. hodnota bez jednotky)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Pokud je nutné uvést komentáře, vždy vytvořit novou proměnnou a neuvádět do buňky s číselnou hodnotou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Nepoužívat barevné označení k odlišení kategorií – při převedení do statistického software zmizí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Pokud je více návštěv s velkým množstvím proměnných, lze uvádět každou návštěvu na samostatném listu, ale musí být vždy uveden unikátní identifikátor pacienta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Vhodné uvádět jednotky (např. měsíce × roky, mm × cm) – zvlášť pokud soubor doplňuje více uživatelů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Jednotný zápis chybějících hodnot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64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Názvy proměnných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260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Volit jednoznačné a unikátní názvy proměnných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Název by neměl začínat číslovkou ani obsahovat speciální znaky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Pokud jsou proměnné měřeny ve více časových bodech zaznamenávaných jako jednotlivé sloupce, měl by název sloupce obsahovat název proměnné i časový bod (abychom se vyhnuli stejně pojmenovaným sloupcům):</a:t>
            </a:r>
          </a:p>
          <a:p>
            <a:endParaRPr lang="cs-CZ" sz="1000" dirty="0"/>
          </a:p>
          <a:p>
            <a:pPr marL="1028700" lvl="1" indent="-342900"/>
            <a:r>
              <a:rPr lang="cs-CZ" dirty="0"/>
              <a:t>méně vhodná forma</a:t>
            </a:r>
          </a:p>
          <a:p>
            <a:pPr marL="1028700" lvl="1" indent="-342900"/>
            <a:endParaRPr lang="cs-CZ" sz="2000" dirty="0"/>
          </a:p>
          <a:p>
            <a:pPr lvl="1" indent="0">
              <a:buNone/>
            </a:pPr>
            <a:endParaRPr lang="cs-CZ" dirty="0"/>
          </a:p>
          <a:p>
            <a:pPr marL="1028700" lvl="1" indent="-342900"/>
            <a:r>
              <a:rPr lang="cs-CZ" dirty="0"/>
              <a:t>doporučená forma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4</a:t>
            </a:fld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FC732D9-6E4C-4CAF-B220-FB58C9E1E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700" y="4137871"/>
            <a:ext cx="5229755" cy="69153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479EE35E-F573-415A-A909-277F95CA7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700" y="5264377"/>
            <a:ext cx="5901433" cy="48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4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 analýzou dat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Při aktualizaci souboru pro průběžné analýzy musí zůstat zachovaný původní formát, názvy proměnných apod.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Základní kontrola dat</a:t>
            </a:r>
          </a:p>
          <a:p>
            <a:pPr marL="1143000" lvl="1" indent="-457200"/>
            <a:r>
              <a:rPr lang="cs-CZ" dirty="0"/>
              <a:t>hodnoty mimo standardní rozpětí hodnot příslušného parametru (posouzení odlehlých hodnot)</a:t>
            </a:r>
          </a:p>
          <a:p>
            <a:pPr marL="1143000" lvl="1" indent="-457200"/>
            <a:r>
              <a:rPr lang="cs-CZ" dirty="0"/>
              <a:t>logické vazby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Při předání dat pro analýzu přidat základný popis</a:t>
            </a:r>
          </a:p>
          <a:p>
            <a:pPr marL="1143000" lvl="1" indent="-457200"/>
            <a:r>
              <a:rPr lang="cs-CZ" dirty="0"/>
              <a:t>Jednotky (pokud nejsou přímo součástí dat)</a:t>
            </a:r>
          </a:p>
          <a:p>
            <a:pPr marL="1143000" lvl="1" indent="-457200"/>
            <a:r>
              <a:rPr lang="cs-CZ" dirty="0"/>
              <a:t>Značení chybějících hodnot (prázdná buňka × NA × -1)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72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Zachování anonymity v případě sdílení dat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Data nesmí obsahovat: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Rodné číslo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Číslo pojištěnce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Celé jméno a příjmení</a:t>
            </a:r>
          </a:p>
          <a:p>
            <a:endParaRPr lang="cs-CZ" dirty="0"/>
          </a:p>
          <a:p>
            <a:pPr marL="1485900" lvl="2" indent="-342900"/>
            <a:endParaRPr lang="cs-CZ" dirty="0"/>
          </a:p>
          <a:p>
            <a:pPr marL="1028700" lvl="1" indent="-342900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6</a:t>
            </a:fld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7759D8E5-57F1-492F-AAE8-51EC5ECB5669}"/>
              </a:ext>
            </a:extLst>
          </p:cNvPr>
          <p:cNvSpPr/>
          <p:nvPr/>
        </p:nvSpPr>
        <p:spPr>
          <a:xfrm>
            <a:off x="5233987" y="2819399"/>
            <a:ext cx="1247775" cy="342900"/>
          </a:xfrm>
          <a:prstGeom prst="rightArrow">
            <a:avLst/>
          </a:prstGeom>
          <a:solidFill>
            <a:srgbClr val="5BABAD"/>
          </a:solidFill>
          <a:ln>
            <a:solidFill>
              <a:srgbClr val="5BAB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E15C6A4-30A0-430B-AF51-66A717FE8C88}"/>
              </a:ext>
            </a:extLst>
          </p:cNvPr>
          <p:cNvSpPr txBox="1"/>
          <p:nvPr/>
        </p:nvSpPr>
        <p:spPr>
          <a:xfrm>
            <a:off x="7115175" y="2298352"/>
            <a:ext cx="4238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Data musí obsahovat jiný unikátní identifikátor pacienta nebo výkonu</a:t>
            </a:r>
          </a:p>
        </p:txBody>
      </p:sp>
    </p:spTree>
    <p:extLst>
      <p:ext uri="{BB962C8B-B14F-4D97-AF65-F5344CB8AC3E}">
        <p14:creationId xmlns:p14="http://schemas.microsoft.com/office/powerpoint/2010/main" val="298054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402A33-B8DA-4E93-BF28-AA1F080A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Příklady z praxe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2920D6-671E-4DF5-AE7E-52E40427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2BAA8-FD74-4BC0-887B-13DC87C5A8D9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1F6FA5-E9FC-4D7A-91D1-276FBD0F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50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Stanovení cílů analýzy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Procento pacientů se ziskem 15 a více písmen NKOZ dle ETDRS od výchozí hodnoty. 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BABAD"/>
                </a:solidFill>
              </a:rPr>
              <a:t>V jakém časovém bodě? Pouze na konci studie nebo vývoj na všech návštěvách?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Průměrná doba do dosažení maximálního zlepšení CRT (nejnižší hodnota) a NKZO a určit průměrnou dobu trvání účinku léku.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BABAD"/>
                </a:solidFill>
              </a:rPr>
              <a:t>Specifikovat, které parametry mají být hodnocené/ čím se měří trvání účinku léku</a:t>
            </a:r>
          </a:p>
          <a:p>
            <a:pPr lvl="1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75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CA2C2-7FEE-4BC3-B4D4-1602F1A0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Stanovení cílů analýzy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C3955-5350-4D96-A0B5-3D28EE7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609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cs-CZ" sz="2400" dirty="0"/>
              <a:t>Určit, zdali změna anatomického i funkčního stavu oproti výchozímu stavu zůstala významná i po šesti měsících od zahájení léčby s předpokladem již odeznělého účinku léku, tj. zda dojde k navrácení hodnot na výchozí hodnoty či nikoliv.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cs-CZ" sz="2400" dirty="0"/>
              <a:t>Porovnání účinnosti v závislosti na celkové metabolické kompenzaci diabetu dle vstupní hodnoty glykovaného hemoglobinu (zda pacienti s uspokojivě kompenzovaným diabetem tj. s </a:t>
            </a:r>
            <a:r>
              <a:rPr lang="cs-CZ" sz="2400" dirty="0" err="1"/>
              <a:t>glyHb</a:t>
            </a:r>
            <a:r>
              <a:rPr lang="cs-CZ" sz="2400" dirty="0"/>
              <a:t> do 53 </a:t>
            </a:r>
            <a:r>
              <a:rPr lang="cs-CZ" sz="2400" dirty="0" err="1"/>
              <a:t>mmol</a:t>
            </a:r>
            <a:r>
              <a:rPr lang="cs-CZ" sz="2400" dirty="0"/>
              <a:t>/mol mají lepší odezvu na léčbu)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cs-CZ" sz="2400" dirty="0"/>
              <a:t>Porovnání účinnosti s ohledem na dobu trvání makulárního otoku. Ověřit hypotézu horších funkčních výsledků u pacientů s chronickým makulárním otokem.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5BABAD"/>
                </a:solidFill>
              </a:rPr>
              <a:t>Specifikovat, které parametry mají být hodnocené a ověřit, zda jsou sbírané v adekvátní podobě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84B345-2E8C-4143-9E82-508AC788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75B5C-FEAA-433E-8DC2-D63F5648AD8C}" type="datetime4">
              <a:rPr lang="en-US" smtClean="0"/>
              <a:t>June 17, 2022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F2248C-E333-4B26-B33E-2E1D241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E3FE-8439-45E3-B346-7DB13CEFED4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67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nova PTT TMP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ova PTT TMPL" id="{AF3DCF8C-4536-4CDA-BDFC-C1A79C5A26E8}" vid="{B01967D4-6A70-4979-BF4F-BF29FE21C2C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Anova PTT TMPL</Template>
  <TotalTime>0</TotalTime>
  <Words>529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Anova PTT TMPL</vt:lpstr>
      <vt:lpstr>Doporučení pro sběr  a přípravu dat pro analýzu</vt:lpstr>
      <vt:lpstr>Před zahájením sběru dat</vt:lpstr>
      <vt:lpstr>Struktura dat</vt:lpstr>
      <vt:lpstr>Názvy proměnných</vt:lpstr>
      <vt:lpstr>Před analýzou dat</vt:lpstr>
      <vt:lpstr>Zachování anonymity v případě sdílení dat</vt:lpstr>
      <vt:lpstr>Příklady z praxe</vt:lpstr>
      <vt:lpstr>Stanovení cílů analýzy</vt:lpstr>
      <vt:lpstr>Stanovení cílů analýzy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 Fila</dc:creator>
  <cp:lastModifiedBy>Klara Eichacker</cp:lastModifiedBy>
  <cp:revision>35</cp:revision>
  <dcterms:created xsi:type="dcterms:W3CDTF">2020-10-26T08:50:47Z</dcterms:created>
  <dcterms:modified xsi:type="dcterms:W3CDTF">2022-06-17T06:32:32Z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9bec58-8084-492e-8360-0e1cfe36408c_Enabled">
    <vt:lpwstr>true</vt:lpwstr>
  </property>
  <property fmtid="{D5CDD505-2E9C-101B-9397-08002B2CF9AE}" pid="3" name="MSIP_Label_3c9bec58-8084-492e-8360-0e1cfe36408c_SetDate">
    <vt:lpwstr>2022-06-07T08:37:34Z</vt:lpwstr>
  </property>
  <property fmtid="{D5CDD505-2E9C-101B-9397-08002B2CF9AE}" pid="4" name="MSIP_Label_3c9bec58-8084-492e-8360-0e1cfe36408c_Method">
    <vt:lpwstr>Standard</vt:lpwstr>
  </property>
  <property fmtid="{D5CDD505-2E9C-101B-9397-08002B2CF9AE}" pid="5" name="MSIP_Label_3c9bec58-8084-492e-8360-0e1cfe36408c_Name">
    <vt:lpwstr>Not Protected -Pilot</vt:lpwstr>
  </property>
  <property fmtid="{D5CDD505-2E9C-101B-9397-08002B2CF9AE}" pid="6" name="MSIP_Label_3c9bec58-8084-492e-8360-0e1cfe36408c_SiteId">
    <vt:lpwstr>f35a6974-607f-47d4-82d7-ff31d7dc53a5</vt:lpwstr>
  </property>
  <property fmtid="{D5CDD505-2E9C-101B-9397-08002B2CF9AE}" pid="7" name="MSIP_Label_3c9bec58-8084-492e-8360-0e1cfe36408c_ActionId">
    <vt:lpwstr>97dee27c-6211-4d8b-8ae5-361dae8617d0</vt:lpwstr>
  </property>
  <property fmtid="{D5CDD505-2E9C-101B-9397-08002B2CF9AE}" pid="8" name="MSIP_Label_3c9bec58-8084-492e-8360-0e1cfe36408c_ContentBits">
    <vt:lpwstr>0</vt:lpwstr>
  </property>
</Properties>
</file>